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League Spartan" charset="1" panose="00000800000000000000"/>
      <p:regular r:id="rId14"/>
    </p:embeddedFont>
    <p:embeddedFont>
      <p:font typeface="Canva Sans Bold" charset="1" panose="020B08030305010401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CXFLhE04.mp4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GCXFLhE04.mp4" Type="http://schemas.openxmlformats.org/officeDocument/2006/relationships/video"/><Relationship Id="rId4" Target="../media/VAGCXFLhE04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82827">
                <a:alpha val="3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449896" y="2751724"/>
            <a:ext cx="15388207" cy="3812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27"/>
              </a:lnSpc>
            </a:pPr>
            <a:r>
              <a:rPr lang="en-US" sz="10947">
                <a:solidFill>
                  <a:srgbClr val="F3F2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Understanding the Differential Gearbox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224077"/>
            <a:ext cx="16230600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3F2F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by Himanshu Sharma, Ansel Vaz, Abhishek Singh, Amit Sharma, Deep Sonawane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62305" y="0"/>
            <a:ext cx="9925695" cy="10287000"/>
          </a:xfrm>
          <a:custGeom>
            <a:avLst/>
            <a:gdLst/>
            <a:ahLst/>
            <a:cxnLst/>
            <a:rect r="r" b="b" t="t" l="l"/>
            <a:pathLst>
              <a:path h="10287000" w="9925695">
                <a:moveTo>
                  <a:pt x="0" y="0"/>
                </a:moveTo>
                <a:lnTo>
                  <a:pt x="9925695" y="0"/>
                </a:lnTo>
                <a:lnTo>
                  <a:pt x="992569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195" t="0" r="-2319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48870" y="923925"/>
            <a:ext cx="7553201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C04216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What is a </a:t>
            </a:r>
          </a:p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C04216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Differential GearBox?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48870" y="3188310"/>
            <a:ext cx="7553201" cy="529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>
                <a:solidFill>
                  <a:srgbClr val="568B4A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It is a mechanical device that allows wheels to rotate at different speeds while receiving equal torque.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9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6F9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7100" y="1974168"/>
            <a:ext cx="16433800" cy="7284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62"/>
              </a:lnSpc>
              <a:spcBef>
                <a:spcPct val="0"/>
              </a:spcBef>
            </a:pPr>
            <a:r>
              <a:rPr lang="en-US" sz="3473">
                <a:solidFill>
                  <a:srgbClr val="38B6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1. Straight Movement:</a:t>
            </a:r>
          </a:p>
          <a:p>
            <a:pPr algn="just">
              <a:lnSpc>
                <a:spcPts val="4862"/>
              </a:lnSpc>
              <a:spcBef>
                <a:spcPct val="0"/>
              </a:spcBef>
            </a:pPr>
            <a:r>
              <a:rPr lang="en-US" sz="3473">
                <a:solidFill>
                  <a:srgbClr val="38B6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  - Power flows from the propeller shaft to the crown wheel via the pinion gear.</a:t>
            </a:r>
          </a:p>
          <a:p>
            <a:pPr algn="just">
              <a:lnSpc>
                <a:spcPts val="4862"/>
              </a:lnSpc>
              <a:spcBef>
                <a:spcPct val="0"/>
              </a:spcBef>
            </a:pPr>
            <a:r>
              <a:rPr lang="en-US" sz="3473">
                <a:solidFill>
                  <a:srgbClr val="38B6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  - Crown wheel, differential cage, planet pinions, and sun gears rotate together.</a:t>
            </a:r>
          </a:p>
          <a:p>
            <a:pPr algn="just">
              <a:lnSpc>
                <a:spcPts val="4862"/>
              </a:lnSpc>
              <a:spcBef>
                <a:spcPct val="0"/>
              </a:spcBef>
            </a:pPr>
            <a:r>
              <a:rPr lang="en-US" sz="3473">
                <a:solidFill>
                  <a:srgbClr val="38B6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  - No relative motion between sun gear and planet pinions.</a:t>
            </a:r>
          </a:p>
          <a:p>
            <a:pPr algn="just">
              <a:lnSpc>
                <a:spcPts val="4862"/>
              </a:lnSpc>
              <a:spcBef>
                <a:spcPct val="0"/>
              </a:spcBef>
            </a:pPr>
            <a:r>
              <a:rPr lang="en-US" sz="3473">
                <a:solidFill>
                  <a:srgbClr val="38B6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  - Both road wheels turn at the same speed.</a:t>
            </a:r>
          </a:p>
          <a:p>
            <a:pPr algn="just">
              <a:lnSpc>
                <a:spcPts val="4862"/>
              </a:lnSpc>
              <a:spcBef>
                <a:spcPct val="0"/>
              </a:spcBef>
            </a:pPr>
          </a:p>
          <a:p>
            <a:pPr algn="just">
              <a:lnSpc>
                <a:spcPts val="4862"/>
              </a:lnSpc>
              <a:spcBef>
                <a:spcPct val="0"/>
              </a:spcBef>
            </a:pPr>
            <a:r>
              <a:rPr lang="en-US" sz="3473">
                <a:solidFill>
                  <a:srgbClr val="FF575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2. Taking a Turn:</a:t>
            </a:r>
          </a:p>
          <a:p>
            <a:pPr algn="just">
              <a:lnSpc>
                <a:spcPts val="4862"/>
              </a:lnSpc>
              <a:spcBef>
                <a:spcPct val="0"/>
              </a:spcBef>
            </a:pPr>
            <a:r>
              <a:rPr lang="en-US" sz="3473">
                <a:solidFill>
                  <a:srgbClr val="FF575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  - Inner wheel faces resistance, rotates in the opposite direction.</a:t>
            </a:r>
          </a:p>
          <a:p>
            <a:pPr algn="just">
              <a:lnSpc>
                <a:spcPts val="4862"/>
              </a:lnSpc>
              <a:spcBef>
                <a:spcPct val="0"/>
              </a:spcBef>
            </a:pPr>
            <a:r>
              <a:rPr lang="en-US" sz="3473">
                <a:solidFill>
                  <a:srgbClr val="FF575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  - Differential allows wheels to travel different paths.</a:t>
            </a:r>
          </a:p>
          <a:p>
            <a:pPr algn="just">
              <a:lnSpc>
                <a:spcPts val="4862"/>
              </a:lnSpc>
              <a:spcBef>
                <a:spcPct val="0"/>
              </a:spcBef>
            </a:pPr>
            <a:r>
              <a:rPr lang="en-US" sz="3473">
                <a:solidFill>
                  <a:srgbClr val="FF575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  - Ensures optimal traction and stability during turns.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83493" y="696913"/>
            <a:ext cx="3954760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568B4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Working Principle: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573352"/>
            <a:ext cx="16230600" cy="6172200"/>
            <a:chOff x="0" y="0"/>
            <a:chExt cx="21640800" cy="82296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1640800" cy="2057400"/>
              <a:chOff x="0" y="0"/>
              <a:chExt cx="4274726" cy="4064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274726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406400"/>
                    </a:lnTo>
                    <a:lnTo>
                      <a:pt x="0" y="406400"/>
                    </a:lnTo>
                    <a:close/>
                  </a:path>
                </a:pathLst>
              </a:custGeom>
              <a:solidFill>
                <a:srgbClr val="C04216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4274726" cy="444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2057400"/>
              <a:ext cx="21640800" cy="2057400"/>
              <a:chOff x="0" y="0"/>
              <a:chExt cx="4274726" cy="4064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274726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406400"/>
                    </a:lnTo>
                    <a:lnTo>
                      <a:pt x="0" y="406400"/>
                    </a:lnTo>
                    <a:close/>
                  </a:path>
                </a:pathLst>
              </a:custGeom>
              <a:solidFill>
                <a:srgbClr val="568B4A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4274726" cy="444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4114800"/>
              <a:ext cx="21640800" cy="2057400"/>
              <a:chOff x="0" y="0"/>
              <a:chExt cx="4274726" cy="4064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274726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406400"/>
                    </a:lnTo>
                    <a:lnTo>
                      <a:pt x="0" y="406400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4274726" cy="444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6172200"/>
              <a:ext cx="21640800" cy="2057400"/>
              <a:chOff x="0" y="0"/>
              <a:chExt cx="4274726" cy="4064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274726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274726">
                    <a:moveTo>
                      <a:pt x="0" y="0"/>
                    </a:moveTo>
                    <a:lnTo>
                      <a:pt x="4274726" y="0"/>
                    </a:lnTo>
                    <a:lnTo>
                      <a:pt x="4274726" y="406400"/>
                    </a:lnTo>
                    <a:lnTo>
                      <a:pt x="0" y="406400"/>
                    </a:lnTo>
                    <a:close/>
                  </a:path>
                </a:pathLst>
              </a:custGeom>
              <a:solidFill>
                <a:srgbClr val="FFDE59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38100"/>
                <a:ext cx="4274726" cy="444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793729" y="6734830"/>
              <a:ext cx="10604300" cy="826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20421" indent="-410210" lvl="1">
                <a:lnSpc>
                  <a:spcPts val="5320"/>
                </a:lnSpc>
                <a:buFont typeface="Arial"/>
                <a:buChar char="•"/>
              </a:pPr>
              <a:r>
                <a:rPr lang="en-US" sz="3800">
                  <a:solidFill>
                    <a:srgbClr val="FDFDFD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Synchronization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793729" y="2597545"/>
              <a:ext cx="13223193" cy="826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20421" indent="-410210" lvl="1">
                <a:lnSpc>
                  <a:spcPts val="5320"/>
                </a:lnSpc>
                <a:buFont typeface="Arial"/>
                <a:buChar char="•"/>
              </a:pPr>
              <a:r>
                <a:rPr lang="en-US" sz="3800">
                  <a:solidFill>
                    <a:srgbClr val="FDFDFD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T</a:t>
              </a:r>
              <a:r>
                <a:rPr lang="en-US" b="true" sz="3800">
                  <a:solidFill>
                    <a:srgbClr val="FDFDFD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orque Multiplication/Reduction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793729" y="529138"/>
              <a:ext cx="6553597" cy="826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820419" indent="-410209" lvl="1">
                <a:lnSpc>
                  <a:spcPts val="5319"/>
                </a:lnSpc>
                <a:buFont typeface="Arial"/>
                <a:buChar char="•"/>
              </a:pPr>
              <a:r>
                <a:rPr lang="en-US" b="true" sz="37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Speed Variation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793729" y="4666424"/>
              <a:ext cx="9292128" cy="8269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20421" indent="-410210" lvl="1">
                <a:lnSpc>
                  <a:spcPts val="5320"/>
                </a:lnSpc>
                <a:buFont typeface="Arial"/>
                <a:buChar char="•"/>
              </a:pPr>
              <a:r>
                <a:rPr lang="en-US" sz="3800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Direction Reversal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28700" y="933450"/>
            <a:ext cx="4915198" cy="854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999"/>
              </a:lnSpc>
            </a:pPr>
            <a:r>
              <a:rPr lang="en-US" sz="4999">
                <a:solidFill>
                  <a:srgbClr val="FF575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Functions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65462" y="-395562"/>
            <a:ext cx="14557075" cy="10287000"/>
          </a:xfrm>
          <a:custGeom>
            <a:avLst/>
            <a:gdLst/>
            <a:ahLst/>
            <a:cxnLst/>
            <a:rect r="r" b="b" t="t" l="l"/>
            <a:pathLst>
              <a:path h="10287000" w="14557075">
                <a:moveTo>
                  <a:pt x="0" y="0"/>
                </a:moveTo>
                <a:lnTo>
                  <a:pt x="14557076" y="0"/>
                </a:lnTo>
                <a:lnTo>
                  <a:pt x="1455707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44513"/>
            <a:ext cx="4162127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97CAEB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Components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6F9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00038" y="1745614"/>
            <a:ext cx="16454041" cy="813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568B4A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(1) Differential Gearbox: Diagram, Working, Types, Advantages, Uses. https://testbook.com/mechanical-engineering/differential-gearbox.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568B4A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(2) Differential gear Box - Diagram, parts, Types, Working, Advantages. https://learnmech.com/working-of-differential-gear-box-for/.</a:t>
            </a:r>
          </a:p>
          <a:p>
            <a:pPr algn="just">
              <a:lnSpc>
                <a:spcPts val="4339"/>
              </a:lnSpc>
              <a:spcBef>
                <a:spcPct val="0"/>
              </a:spcBef>
            </a:pPr>
          </a:p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568B4A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(3) What is a Differential On A Car and How Does it Work? - Engineering Choice. https://www.engineeringchoice.com/what-is-differential-in-car/. </a:t>
            </a:r>
          </a:p>
          <a:p>
            <a:pPr algn="just">
              <a:lnSpc>
                <a:spcPts val="4339"/>
              </a:lnSpc>
              <a:spcBef>
                <a:spcPct val="0"/>
              </a:spcBef>
            </a:pPr>
          </a:p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568B4A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(4) https://testbook.com/mechanical-engineering/differential-gearbox</a:t>
            </a:r>
          </a:p>
          <a:p>
            <a:pPr algn="just">
              <a:lnSpc>
                <a:spcPts val="4339"/>
              </a:lnSpc>
              <a:spcBef>
                <a:spcPct val="0"/>
              </a:spcBef>
            </a:pPr>
          </a:p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568B4A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(5) https://learnmech.com/working-of-differential-gear-box-for/ </a:t>
            </a:r>
          </a:p>
          <a:p>
            <a:pPr algn="just">
              <a:lnSpc>
                <a:spcPts val="4339"/>
              </a:lnSpc>
              <a:spcBef>
                <a:spcPct val="0"/>
              </a:spcBef>
            </a:pPr>
          </a:p>
          <a:p>
            <a:pPr algn="just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568B4A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(6) https://www.engineeringchoice.com/what-is-differential-in-car/ </a:t>
            </a:r>
          </a:p>
          <a:p>
            <a:pPr algn="just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23937" y="650874"/>
            <a:ext cx="3044627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5757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References: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9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858500"/>
          </a:xfrm>
          <a:custGeom>
            <a:avLst/>
            <a:gdLst/>
            <a:ahLst/>
            <a:cxnLst/>
            <a:rect r="r" b="b" t="t" l="l"/>
            <a:pathLst>
              <a:path h="10858500" w="18288000">
                <a:moveTo>
                  <a:pt x="0" y="0"/>
                </a:moveTo>
                <a:lnTo>
                  <a:pt x="18288000" y="0"/>
                </a:lnTo>
                <a:lnTo>
                  <a:pt x="18288000" y="10858500"/>
                </a:lnTo>
                <a:lnTo>
                  <a:pt x="0" y="10858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82827">
                <a:alpha val="3176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449896" y="4102856"/>
            <a:ext cx="15388207" cy="1871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27"/>
              </a:lnSpc>
            </a:pPr>
            <a:r>
              <a:rPr lang="en-US" sz="10947">
                <a:solidFill>
                  <a:srgbClr val="F3F2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DAGCTXszhVQ</dc:identifier>
  <dcterms:modified xsi:type="dcterms:W3CDTF">2011-08-01T06:04:30Z</dcterms:modified>
  <cp:revision>1</cp:revision>
  <dc:title>Understanding the differential Gearboc</dc:title>
</cp:coreProperties>
</file>

<file path=docProps/thumbnail.jpeg>
</file>